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Default Extension="emf" ContentType="image/x-emf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Default Extension="wdp" ContentType="image/vnd.ms-photo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567" r:id="rId1"/>
  </p:sldMasterIdLst>
  <p:notesMasterIdLst>
    <p:notesMasterId r:id="rId37"/>
  </p:notesMasterIdLst>
  <p:handoutMasterIdLst>
    <p:handoutMasterId r:id="rId38"/>
  </p:handoutMasterIdLst>
  <p:sldIdLst>
    <p:sldId id="257" r:id="rId2"/>
    <p:sldId id="390" r:id="rId3"/>
    <p:sldId id="399" r:id="rId4"/>
    <p:sldId id="318" r:id="rId5"/>
    <p:sldId id="401" r:id="rId6"/>
    <p:sldId id="409" r:id="rId7"/>
    <p:sldId id="400" r:id="rId8"/>
    <p:sldId id="271" r:id="rId9"/>
    <p:sldId id="404" r:id="rId10"/>
    <p:sldId id="402" r:id="rId11"/>
    <p:sldId id="274" r:id="rId12"/>
    <p:sldId id="348" r:id="rId13"/>
    <p:sldId id="370" r:id="rId14"/>
    <p:sldId id="286" r:id="rId15"/>
    <p:sldId id="403" r:id="rId16"/>
    <p:sldId id="323" r:id="rId17"/>
    <p:sldId id="288" r:id="rId18"/>
    <p:sldId id="344" r:id="rId19"/>
    <p:sldId id="405" r:id="rId20"/>
    <p:sldId id="407" r:id="rId21"/>
    <p:sldId id="395" r:id="rId22"/>
    <p:sldId id="351" r:id="rId23"/>
    <p:sldId id="408" r:id="rId24"/>
    <p:sldId id="371" r:id="rId25"/>
    <p:sldId id="321" r:id="rId26"/>
    <p:sldId id="360" r:id="rId27"/>
    <p:sldId id="309" r:id="rId28"/>
    <p:sldId id="310" r:id="rId29"/>
    <p:sldId id="327" r:id="rId30"/>
    <p:sldId id="305" r:id="rId31"/>
    <p:sldId id="392" r:id="rId32"/>
    <p:sldId id="393" r:id="rId33"/>
    <p:sldId id="363" r:id="rId34"/>
    <p:sldId id="353" r:id="rId35"/>
    <p:sldId id="312" r:id="rId3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2" name="Author" initials="A" lastIdx="40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563" autoAdjust="0"/>
    <p:restoredTop sz="68702" autoAdjust="0"/>
  </p:normalViewPr>
  <p:slideViewPr>
    <p:cSldViewPr>
      <p:cViewPr varScale="1">
        <p:scale>
          <a:sx n="103" d="100"/>
          <a:sy n="103" d="100"/>
        </p:scale>
        <p:origin x="-14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4394"/>
    </p:cViewPr>
  </p:sorterViewPr>
  <p:notesViewPr>
    <p:cSldViewPr>
      <p:cViewPr varScale="1">
        <p:scale>
          <a:sx n="71" d="100"/>
          <a:sy n="71" d="100"/>
        </p:scale>
        <p:origin x="288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3414F950-9369-440E-A75B-15B34EC29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293185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wrap="square" lIns="94225" tIns="47113" rIns="94225" bIns="471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wrap="square" lIns="94225" tIns="47113" rIns="94225" bIns="471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3" rIns="94225" bIns="471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3" rIns="94225" bIns="471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wrap="square" lIns="94225" tIns="47113" rIns="94225" bIns="471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wrap="square" lIns="94225" tIns="47113" rIns="94225" bIns="471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86E24A1-6FCB-4FC5-A977-B2C486A16D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2435091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1pPr>
    <a:lvl2pPr marL="395288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2pPr>
    <a:lvl3pPr marL="6921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3pPr>
    <a:lvl4pPr marL="91440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4pPr>
    <a:lvl5pPr marL="1198563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i/internal-revenue-code.asp" TargetMode="External"/><Relationship Id="rId4" Type="http://schemas.openxmlformats.org/officeDocument/2006/relationships/hyperlink" Target="https://www.investopedia.com/terms/a/alternativeminimumtax.asp" TargetMode="External"/><Relationship Id="rId5" Type="http://schemas.openxmlformats.org/officeDocument/2006/relationships/hyperlink" Target="https://www.investopedia.com/terms/t/taxreformact1986.asp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b="1" baseline="0" dirty="0" smtClean="0"/>
              <a:t>Release 2 slide changes: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baseline="0" dirty="0" smtClean="0"/>
              <a:t>#26 – PAB interest now entered on 1099 </a:t>
            </a:r>
            <a:r>
              <a:rPr lang="en-US" altLang="en-US" b="1" baseline="0" dirty="0" smtClean="0"/>
              <a:t>screen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baseline="0" dirty="0" smtClean="0"/>
              <a:t>Minimal </a:t>
            </a:r>
            <a:r>
              <a:rPr lang="en-US" altLang="en-US" b="1" baseline="0" smtClean="0"/>
              <a:t>cosmetic changes </a:t>
            </a:r>
          </a:p>
          <a:p>
            <a:pPr lvl="1" eaLnBrk="1" hangingPunct="1">
              <a:spcBef>
                <a:spcPct val="0"/>
              </a:spcBef>
            </a:pPr>
            <a:endParaRPr lang="en-US" altLang="en-US" b="1" baseline="0" dirty="0" smtClean="0"/>
          </a:p>
          <a:p>
            <a:pPr marL="171450" marR="0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●"/>
              <a:tabLst/>
              <a:defRPr/>
            </a:pPr>
            <a:r>
              <a:rPr lang="en-US" altLang="en-US" b="1" baseline="0" dirty="0" smtClean="0"/>
              <a:t>Comprehensive Slides placed at end of slide deck</a:t>
            </a:r>
          </a:p>
          <a:p>
            <a:pPr eaLnBrk="1" hangingPunct="1">
              <a:spcBef>
                <a:spcPct val="0"/>
              </a:spcBef>
            </a:pPr>
            <a:endParaRPr lang="en-US" altLang="en-US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5577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None/>
            </a:pPr>
            <a:r>
              <a:rPr lang="en-US" altLang="en-US" b="1" dirty="0" smtClean="0"/>
              <a:t>Emphasize: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All the information as in 1099-INT </a:t>
            </a:r>
            <a:r>
              <a:rPr lang="en-US" altLang="en-US" b="1" dirty="0" smtClean="0"/>
              <a:t>boxes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1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Lines 10-13 are out of scope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14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FATCA is out of scope</a:t>
            </a:r>
            <a:endParaRPr lang="en-US" altLang="en-US" b="1" dirty="0"/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Format varies by </a:t>
            </a:r>
            <a:r>
              <a:rPr lang="en-US" altLang="en-US" b="1" dirty="0" smtClean="0"/>
              <a:t>payer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 smtClean="0"/>
              <a:t>Examine</a:t>
            </a:r>
            <a:r>
              <a:rPr lang="en-US" altLang="en-US" b="1" baseline="0" dirty="0" smtClean="0"/>
              <a:t> all pages carefully- check to make sure you have all pages. Should say 1 of 12, 2 of 12, etc.</a:t>
            </a: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1344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/>
              <a:t>Informational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Discount is if bought at less than face value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Premium is if bought at more than face value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/>
              <a:t>Emphasize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If taxpayer buys and sells bonds, they should be referred to a paid preparer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Premiums and Discounts are out of 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5590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4870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995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Emphasize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Many taxpayers have direct investments, not held in a brokerage account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 smtClean="0"/>
              <a:t>Probing questions and extra </a:t>
            </a:r>
            <a:r>
              <a:rPr lang="en-US" altLang="en-US" b="1" dirty="0"/>
              <a:t>care </a:t>
            </a:r>
            <a:r>
              <a:rPr lang="en-US" altLang="en-US" b="1" dirty="0" smtClean="0"/>
              <a:t>are </a:t>
            </a:r>
            <a:r>
              <a:rPr lang="en-US" altLang="en-US" b="1" dirty="0"/>
              <a:t>needed to make sure all are accounted for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4923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6333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/>
              <a:t>Emphasize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Capital gains may be taxed at a lower rate than ordinary income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Rate can be as low as zero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5389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Emphasize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Same as boxes on 1099-DIV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Box 2c Sec 1202 gains – out of scope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Boxes </a:t>
            </a:r>
            <a:r>
              <a:rPr lang="en-US" altLang="en-US" b="1" dirty="0" smtClean="0"/>
              <a:t>9 </a:t>
            </a:r>
            <a:r>
              <a:rPr lang="en-US" altLang="en-US" b="1" dirty="0"/>
              <a:t>and </a:t>
            </a:r>
            <a:r>
              <a:rPr lang="en-US" altLang="en-US" b="1" dirty="0" smtClean="0"/>
              <a:t>10 </a:t>
            </a:r>
            <a:r>
              <a:rPr lang="en-US" altLang="en-US" b="1" dirty="0"/>
              <a:t>Liquidation distributions – out of </a:t>
            </a:r>
            <a:r>
              <a:rPr lang="en-US" altLang="en-US" b="1" dirty="0" smtClean="0"/>
              <a:t>scope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 smtClean="0"/>
              <a:t>FATCA filing requirement - out of scope</a:t>
            </a:r>
            <a:endParaRPr lang="en-US" altLang="en-US" b="1" dirty="0"/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Look out for state withholding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4489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Definition of “covered securities” generally</a:t>
            </a:r>
          </a:p>
          <a:p>
            <a:pPr marL="647799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Stock purchased in 2011 and later</a:t>
            </a:r>
          </a:p>
          <a:p>
            <a:pPr marL="647799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Mutual fund shares purchased in 2012 and later</a:t>
            </a:r>
          </a:p>
          <a:p>
            <a:pPr marL="647799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Other securities (options, bonds, etc.) have later “covered” dates</a:t>
            </a:r>
          </a:p>
          <a:p>
            <a:pPr marL="417143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TaxSlayer has a place to enter </a:t>
            </a:r>
            <a:r>
              <a:rPr lang="en-US" altLang="en-US" b="1" dirty="0" err="1"/>
              <a:t>nondividend</a:t>
            </a:r>
            <a:r>
              <a:rPr lang="en-US" altLang="en-US" b="1" dirty="0"/>
              <a:t> distribution</a:t>
            </a:r>
            <a:r>
              <a:rPr lang="en-US" altLang="en-US" b="1" baseline="0" dirty="0"/>
              <a:t>, but</a:t>
            </a:r>
            <a:r>
              <a:rPr lang="en-US" altLang="en-US" b="1" baseline="0" dirty="0" smtClean="0"/>
              <a:t> doesn’t affect return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950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60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b="1" dirty="0"/>
              <a:t>In general, investment income includes, but is not limited to: </a:t>
            </a:r>
          </a:p>
          <a:p>
            <a:pPr marL="647799" lvl="1">
              <a:buFontTx/>
              <a:buChar char="•"/>
            </a:pPr>
            <a:r>
              <a:rPr lang="en-US" altLang="en-US" b="1" dirty="0"/>
              <a:t>interest, dividends, capital gains, </a:t>
            </a:r>
          </a:p>
          <a:p>
            <a:pPr marL="647799" lvl="1">
              <a:buFontTx/>
              <a:buChar char="•"/>
            </a:pPr>
            <a:r>
              <a:rPr lang="en-US" altLang="en-US" b="1" dirty="0"/>
              <a:t>rental and royalty income, </a:t>
            </a:r>
          </a:p>
          <a:p>
            <a:pPr marL="647799" lvl="1">
              <a:buFontTx/>
              <a:buChar char="•"/>
            </a:pPr>
            <a:r>
              <a:rPr lang="en-US" altLang="en-US" b="1" dirty="0"/>
              <a:t>non-qualified annuities, </a:t>
            </a:r>
          </a:p>
          <a:p>
            <a:pPr marL="647799" lvl="1">
              <a:buFontTx/>
              <a:buChar char="•"/>
            </a:pPr>
            <a:r>
              <a:rPr lang="en-US" altLang="en-US" b="1" dirty="0"/>
              <a:t>income from businesses involved in trading of financial instruments or commodities (OOS), and </a:t>
            </a:r>
          </a:p>
          <a:p>
            <a:pPr marL="647799" lvl="1">
              <a:buFontTx/>
              <a:buChar char="•"/>
            </a:pPr>
            <a:r>
              <a:rPr lang="en-US" altLang="en-US" b="1" dirty="0"/>
              <a:t>businesses that are passive activities to the taxpayer (OOS)</a:t>
            </a:r>
            <a:endParaRPr lang="en-US" altLang="en-US" b="1" dirty="0" smtClean="0"/>
          </a:p>
          <a:p>
            <a:pPr>
              <a:buFontTx/>
              <a:buChar char="•"/>
            </a:pPr>
            <a:r>
              <a:rPr lang="en-US" altLang="en-US" b="1" dirty="0" smtClean="0"/>
              <a:t>The </a:t>
            </a:r>
            <a:r>
              <a:rPr lang="en-US" altLang="en-US" b="1" dirty="0"/>
              <a:t>tax applies on the lesser of net investment income or the amount by which AGI exceeds the thresholds above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818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Class can find a “Note” at the bottom of Pub 4012 Interest</a:t>
            </a:r>
            <a:r>
              <a:rPr lang="en-US" altLang="en-US" b="1" baseline="0" dirty="0" smtClean="0"/>
              <a:t> Income (continued) page</a:t>
            </a: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449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If any PAB entry, need to check AMT (1040 line 45) – IF &gt;0 OUT OF </a:t>
            </a:r>
            <a:r>
              <a:rPr lang="en-US" altLang="en-US" b="1" dirty="0" smtClean="0"/>
              <a:t>SCOPE</a:t>
            </a:r>
          </a:p>
          <a:p>
            <a:r>
              <a:rPr lang="en-US" b="1" dirty="0" smtClean="0"/>
              <a:t>Under Section 103(a) of </a:t>
            </a:r>
            <a:r>
              <a:rPr lang="en-US" b="1" baseline="0" dirty="0" smtClean="0">
                <a:solidFill>
                  <a:schemeClr val="tx1"/>
                </a:solidFill>
              </a:rPr>
              <a:t>the </a:t>
            </a:r>
            <a:r>
              <a:rPr lang="en-US" b="1" baseline="0" dirty="0" smtClean="0">
                <a:solidFill>
                  <a:schemeClr val="tx1"/>
                </a:solidFill>
                <a:hlinkClick r:id="rId3"/>
              </a:rPr>
              <a:t>Internal Revenue Code</a:t>
            </a:r>
            <a:r>
              <a:rPr lang="en-US" b="1" baseline="0" dirty="0" smtClean="0">
                <a:solidFill>
                  <a:schemeClr val="tx1"/>
                </a:solidFill>
              </a:rPr>
              <a:t> (IRC), interest on private activity bonds is not excluded from gross income unless the bond is a qualified bond. Interest from private activity bonds became subject to the </a:t>
            </a:r>
            <a:r>
              <a:rPr lang="en-US" b="1" baseline="0" dirty="0" smtClean="0">
                <a:solidFill>
                  <a:schemeClr val="tx1"/>
                </a:solidFill>
                <a:hlinkClick r:id="rId4"/>
              </a:rPr>
              <a:t>Alternative Minimum Tax</a:t>
            </a:r>
            <a:r>
              <a:rPr lang="en-US" b="1" baseline="0" dirty="0" smtClean="0">
                <a:solidFill>
                  <a:schemeClr val="tx1"/>
                </a:solidFill>
              </a:rPr>
              <a:t> (AMT) after the </a:t>
            </a:r>
            <a:r>
              <a:rPr lang="en-US" b="1" baseline="0" dirty="0" smtClean="0">
                <a:solidFill>
                  <a:schemeClr val="tx1"/>
                </a:solidFill>
                <a:hlinkClick r:id="rId5"/>
              </a:rPr>
              <a:t>Tax Reform Act of 1986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/>
              <a:t>with the exception of hospital and non-profit college bonds. All things equal, yields on private activity bonds are higher due to this tax treatment.</a:t>
            </a:r>
          </a:p>
          <a:p>
            <a:r>
              <a:rPr lang="en-US" b="1" dirty="0" smtClean="0"/>
              <a:t>According to Section 141 of the IRC, a municipal bond will be deemed a private activity bond if more than 10% of the proceeds from the bond issue are used for any private business, and the principal and interest payment on more than 10% of the sale proceeds of the issue is secured by a private business property. Secondly, a municipal bond will be classified as a private activity bond if the amount of proceeds of the issue used to make loans to non-governmental borrowers exceeds 5 percent of the proceeds or $5 million, whichever is less.</a:t>
            </a:r>
            <a:r>
              <a:rPr lang="en-US" sz="14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4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400" b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135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8664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3575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/>
              <a:t>Emphasize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Whether or not reported on a 1099, taxpayer must report all their income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24054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b="1" dirty="0"/>
              <a:t>Emphasize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en-US" altLang="en-US" b="1" dirty="0"/>
              <a:t>Whether or not reported on a 1099, taxpayer must report all their income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1923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topics are marked comprehensive because they are rarely encountered</a:t>
            </a:r>
          </a:p>
          <a:p>
            <a:r>
              <a:rPr lang="en-US" baseline="0" dirty="0" smtClean="0"/>
              <a:t>All Counselors should be aware of the topics</a:t>
            </a:r>
          </a:p>
          <a:p>
            <a:r>
              <a:rPr lang="en-US" baseline="0" dirty="0" smtClean="0"/>
              <a:t>Experienced Counselors should be well versed in these topics and how to look up guidance in Pub 4012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Seller financed mortgage </a:t>
            </a:r>
            <a:r>
              <a:rPr lang="en-US" baseline="0" dirty="0" err="1" smtClean="0"/>
              <a:t>intesest</a:t>
            </a:r>
            <a:endParaRPr lang="en-US" baseline="0" dirty="0" smtClean="0"/>
          </a:p>
          <a:p>
            <a:r>
              <a:rPr lang="en-US" baseline="0" dirty="0" smtClean="0"/>
              <a:t>Foreign accounts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48514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22960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Schedule B Questions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Read </a:t>
            </a:r>
            <a:r>
              <a:rPr lang="en-US" altLang="en-US" b="1" dirty="0"/>
              <a:t>questions</a:t>
            </a:r>
            <a:r>
              <a:rPr lang="en-US" altLang="en-US" b="1" baseline="0" dirty="0"/>
              <a:t> carefully – </a:t>
            </a:r>
            <a:endParaRPr lang="en-US" altLang="en-US" b="1" baseline="0" dirty="0" smtClean="0"/>
          </a:p>
          <a:p>
            <a:pPr marL="395288" lvl="1" indent="-171450">
              <a:buFont typeface="Wingdings" panose="05000000000000000000" pitchFamily="2" charset="2"/>
              <a:buChar char="q"/>
            </a:pP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here if at any time during this tax year, you had an interest in or a signature or other authority over a financial account in a foreign country, such as a bank account, securities account, or other financial account.</a:t>
            </a:r>
          </a:p>
          <a:p>
            <a:pPr marL="692150" lvl="2" indent="-171450">
              <a:buFont typeface="Wingdings" panose="05000000000000000000" pitchFamily="2" charset="2"/>
              <a:buChar char="q"/>
            </a:pP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here if you are required to file Form </a:t>
            </a:r>
            <a:r>
              <a:rPr lang="en-US" sz="14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FinCEN</a:t>
            </a: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114 to report that financial interest or signature authority and select the name of the country below.</a:t>
            </a:r>
          </a:p>
          <a:p>
            <a:pPr marL="395288" lvl="1" indent="-171450">
              <a:buFont typeface="Wingdings" panose="05000000000000000000" pitchFamily="2" charset="2"/>
              <a:buChar char="q"/>
            </a:pP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here if at any time during the tax year you received a distribution from, or were the grantor of, or transferor to, a foreign trust.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11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Release</a:t>
            </a:r>
            <a:r>
              <a:rPr lang="en-US" baseline="0" dirty="0" smtClean="0"/>
              <a:t> 2 Slide changes:</a:t>
            </a:r>
          </a:p>
          <a:p>
            <a:pPr>
              <a:buNone/>
            </a:pPr>
            <a:endParaRPr lang="en-US" baseline="0" dirty="0" smtClean="0"/>
          </a:p>
          <a:p>
            <a:pPr>
              <a:buNone/>
            </a:pPr>
            <a:r>
              <a:rPr lang="en-US" baseline="0" dirty="0" smtClean="0"/>
              <a:t>Added slide #6 – New 1099-OID </a:t>
            </a:r>
            <a:r>
              <a:rPr lang="en-US" baseline="0" dirty="0" err="1" smtClean="0"/>
              <a:t>TaxSlayer</a:t>
            </a:r>
            <a:r>
              <a:rPr lang="en-US" baseline="0" dirty="0" smtClean="0"/>
              <a:t> entry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See form 8938 instructions for the definition of a specified foreign financial asset – it is not limited to bank or brokerage accounts.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64875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952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7301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Credit unions may call their interest “dividends” –</a:t>
            </a:r>
            <a:r>
              <a:rPr lang="en-US" altLang="en-US" b="1" dirty="0" smtClean="0"/>
              <a:t> it is interest</a:t>
            </a:r>
            <a:r>
              <a:rPr lang="en-US" altLang="en-US" b="1" baseline="0" dirty="0" smtClean="0"/>
              <a:t> </a:t>
            </a:r>
            <a:r>
              <a:rPr lang="en-US" altLang="en-US" b="1" baseline="0" dirty="0"/>
              <a:t>and reported as </a:t>
            </a:r>
            <a:r>
              <a:rPr lang="en-US" altLang="en-US" b="1" baseline="0" dirty="0" smtClean="0"/>
              <a:t>such</a:t>
            </a:r>
          </a:p>
          <a:p>
            <a:pPr eaLnBrk="1" hangingPunct="1">
              <a:spcBef>
                <a:spcPct val="0"/>
              </a:spcBef>
            </a:pPr>
            <a:endParaRPr lang="en-US" altLang="en-US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632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6321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704850"/>
            <a:ext cx="62579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/>
              <a:t>Informational: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Some treasury bonds may produce exempt interest for federal purposes</a:t>
            </a:r>
          </a:p>
          <a:p>
            <a:pPr marL="647799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Certain “EE” or “I” bonds used for qualified education purposes</a:t>
            </a:r>
          </a:p>
          <a:p>
            <a:pPr marL="647799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 dirty="0"/>
              <a:t>Requires Form 8815 – which is out of scope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288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Early withdrawal penalty</a:t>
            </a:r>
            <a:r>
              <a:rPr lang="en-US" b="1" baseline="0" dirty="0" smtClean="0"/>
              <a:t> common with early withdrawal of CD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Report 1099-OID box 1 interest as you</a:t>
            </a:r>
            <a:r>
              <a:rPr lang="en-US" b="1" baseline="0" dirty="0" smtClean="0"/>
              <a:t> report regular interest</a:t>
            </a:r>
          </a:p>
          <a:p>
            <a:endParaRPr lang="en-US" b="1" baseline="0" dirty="0" smtClean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FATCA stands for Foreign Account Tax Compliance Act.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Box 5 Investment expenses.</a:t>
            </a:r>
            <a:r>
              <a:rPr lang="en-US" b="1" baseline="0" dirty="0" smtClean="0"/>
              <a:t> It is no longer a Schedule A deduction under the TCJA.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59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62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5878-70F8-4FDB-887B-4B5F72E269C2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32942-8CA6-444B-8B9C-03030618B5E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CC9-65BA-4225-B0E1-03912EE60836}" type="datetime1">
              <a:rPr lang="en-US" smtClean="0"/>
              <a:pPr/>
              <a:t>12/20/18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69657-6DE1-4A13-B27F-FCBBABB4020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9548194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6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9548193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0854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83A3-290F-4D8E-917D-470428A41C6A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88EE10-5D45-4506-A05C-DD290F732C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70" r:id="rId3"/>
    <p:sldLayoutId id="2147484571" r:id="rId4"/>
    <p:sldLayoutId id="2147484572" r:id="rId5"/>
    <p:sldLayoutId id="2147484573" r:id="rId6"/>
    <p:sldLayoutId id="2147484574" r:id="rId7"/>
    <p:sldLayoutId id="2147484575" r:id="rId8"/>
    <p:sldLayoutId id="2147484566" r:id="rId9"/>
    <p:sldLayoutId id="2147484555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4012 – Tab D </a:t>
            </a:r>
          </a:p>
          <a:p>
            <a:r>
              <a:rPr lang="en-US" altLang="en-US" dirty="0" smtClean="0"/>
              <a:t>Pub 4491 – Lesson 9 </a:t>
            </a:r>
            <a:endParaRPr lang="en-US" alt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Interest and Dividend Income</a:t>
            </a:r>
            <a:br>
              <a:rPr lang="en-US" altLang="en-US" dirty="0" smtClean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creen Shot 2018-10-03 at 7.38.26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9800" y="0"/>
            <a:ext cx="9237662" cy="6096349"/>
          </a:xfrm>
          <a:prstGeom prst="rect">
            <a:avLst/>
          </a:prstGeom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1099 – INT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572000"/>
            <a:ext cx="346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FATCA is out of scope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267200"/>
            <a:ext cx="77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OOS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34400" y="4267200"/>
            <a:ext cx="77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OOS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4953000"/>
            <a:ext cx="3810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33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Interest Income – </a:t>
            </a:r>
            <a:r>
              <a:rPr lang="en-US" altLang="en-US" smtClean="0"/>
              <a:t>Sample Brokerage Statement</a:t>
            </a:r>
            <a:endParaRPr lang="en-US" dirty="0"/>
          </a:p>
        </p:txBody>
      </p:sp>
      <p:sp>
        <p:nvSpPr>
          <p:cNvPr id="23561" name="TextBox 7"/>
          <p:cNvSpPr txBox="1">
            <a:spLocks noChangeArrowheads="1"/>
          </p:cNvSpPr>
          <p:nvPr/>
        </p:nvSpPr>
        <p:spPr bwMode="auto">
          <a:xfrm>
            <a:off x="9220200" y="2057400"/>
            <a:ext cx="2133600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Lines 10-13</a:t>
            </a:r>
            <a:r>
              <a:rPr lang="en-US" altLang="en-US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 out </a:t>
            </a:r>
            <a:r>
              <a:rPr lang="en-US" alt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of scope</a:t>
            </a:r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9220200" y="3733800"/>
            <a:ext cx="2133600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FATCA </a:t>
            </a:r>
            <a:r>
              <a:rPr lang="en-US" altLang="en-US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filing requirement </a:t>
            </a:r>
            <a:br>
              <a:rPr lang="en-US" altLang="en-US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</a:br>
            <a:r>
              <a:rPr lang="en-US" altLang="en-US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out </a:t>
            </a:r>
            <a:r>
              <a:rPr lang="en-US" alt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of scope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481686"/>
            <a:ext cx="8557585" cy="4711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Information only: Bonds purchased at a discount </a:t>
            </a:r>
            <a:r>
              <a:rPr lang="en-US" altLang="en-US" dirty="0"/>
              <a:t>or with a </a:t>
            </a:r>
            <a:r>
              <a:rPr lang="en-US" altLang="en-US" dirty="0" smtClean="0"/>
              <a:t>premium are out of scope</a:t>
            </a:r>
          </a:p>
          <a:p>
            <a:pPr lvl="1"/>
            <a:r>
              <a:rPr lang="en-US" altLang="en-US" dirty="0" smtClean="0"/>
              <a:t>Discount </a:t>
            </a:r>
            <a:r>
              <a:rPr lang="en-US" altLang="en-US" dirty="0"/>
              <a:t>is additional interest income</a:t>
            </a:r>
          </a:p>
          <a:p>
            <a:pPr lvl="1"/>
            <a:r>
              <a:rPr lang="en-US" altLang="en-US" dirty="0" smtClean="0"/>
              <a:t>Premium is reduction </a:t>
            </a:r>
            <a:r>
              <a:rPr lang="en-US" altLang="en-US" dirty="0"/>
              <a:t>of interest income</a:t>
            </a:r>
          </a:p>
          <a:p>
            <a:pPr lvl="1"/>
            <a:r>
              <a:rPr lang="en-US" altLang="en-US" dirty="0"/>
              <a:t>Both amortized </a:t>
            </a:r>
            <a:r>
              <a:rPr lang="en-US" altLang="en-US" dirty="0" smtClean="0"/>
              <a:t>over life </a:t>
            </a:r>
            <a:r>
              <a:rPr lang="en-US" altLang="en-US" dirty="0"/>
              <a:t>of</a:t>
            </a:r>
            <a:r>
              <a:rPr lang="en-US" altLang="en-US" dirty="0" smtClean="0"/>
              <a:t> bond</a:t>
            </a:r>
            <a:endParaRPr lang="en-US" altLang="en-US" dirty="0"/>
          </a:p>
          <a:p>
            <a:pPr lvl="1"/>
            <a:r>
              <a:rPr lang="en-US" altLang="en-US" dirty="0" smtClean="0"/>
              <a:t>Accrued interest considered return of capital</a:t>
            </a:r>
          </a:p>
          <a:p>
            <a:r>
              <a:rPr lang="en-US" altLang="en-US" dirty="0" smtClean="0"/>
              <a:t>Brokers report correct interest income on new purchases</a:t>
            </a:r>
          </a:p>
          <a:p>
            <a:pPr lvl="1"/>
            <a:r>
              <a:rPr lang="en-US" altLang="en-US" dirty="0" smtClean="0"/>
              <a:t>Covered securities and in 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Bond Premium or </a:t>
            </a:r>
            <a:r>
              <a:rPr lang="en-US" dirty="0" smtClean="0"/>
              <a:t>Discount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Review Forms 1099-</a:t>
            </a:r>
            <a:r>
              <a:rPr lang="en-US" altLang="en-US" dirty="0" smtClean="0"/>
              <a:t>INT and 1099</a:t>
            </a:r>
            <a:r>
              <a:rPr lang="en-US" altLang="en-US" dirty="0"/>
              <a:t>-OID for</a:t>
            </a:r>
            <a:r>
              <a:rPr lang="en-US" altLang="en-US" dirty="0" smtClean="0"/>
              <a:t> scope</a:t>
            </a:r>
          </a:p>
          <a:p>
            <a:pPr lvl="1"/>
            <a:r>
              <a:rPr lang="en-US" altLang="en-US" dirty="0"/>
              <a:t>Market discounts</a:t>
            </a:r>
          </a:p>
          <a:p>
            <a:pPr lvl="1"/>
            <a:r>
              <a:rPr lang="en-US" altLang="en-US" dirty="0"/>
              <a:t>Bond premium </a:t>
            </a:r>
          </a:p>
          <a:p>
            <a:pPr lvl="1"/>
            <a:r>
              <a:rPr lang="en-US" altLang="en-US" dirty="0"/>
              <a:t>FATCA filing requirement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Interview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4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Is the following interest taxable on a federal return?</a:t>
            </a:r>
          </a:p>
          <a:p>
            <a:pPr lvl="1"/>
            <a:r>
              <a:rPr lang="en-US" dirty="0" smtClean="0"/>
              <a:t>New York City bond interest</a:t>
            </a:r>
          </a:p>
          <a:p>
            <a:pPr lvl="1"/>
            <a:r>
              <a:rPr lang="en-US" dirty="0" smtClean="0"/>
              <a:t>Treasury bill interest</a:t>
            </a:r>
          </a:p>
          <a:p>
            <a:pPr lvl="1"/>
            <a:r>
              <a:rPr lang="en-US" dirty="0" smtClean="0"/>
              <a:t>Ford Motor Co bond interest</a:t>
            </a:r>
          </a:p>
          <a:p>
            <a:pPr lvl="1"/>
            <a:r>
              <a:rPr lang="en-US" dirty="0" smtClean="0"/>
              <a:t>Interest on loan to cousin Charlie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 Income Quiz</a:t>
            </a: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67600" y="2286000"/>
            <a:ext cx="676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3352800"/>
            <a:ext cx="735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467600" y="2819400"/>
            <a:ext cx="7481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solidFill>
                  <a:srgbClr val="0000FF"/>
                </a:solidFill>
              </a:rPr>
              <a:t>Yes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67600" y="3886200"/>
            <a:ext cx="735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1099-DIV</a:t>
            </a: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Income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Dividend income reported on</a:t>
            </a:r>
          </a:p>
          <a:p>
            <a:pPr lvl="1"/>
            <a:r>
              <a:rPr lang="en-US" altLang="en-US" dirty="0" smtClean="0"/>
              <a:t>Form 1099-DIV </a:t>
            </a:r>
          </a:p>
          <a:p>
            <a:pPr lvl="1"/>
            <a:r>
              <a:rPr lang="en-US" altLang="en-US" dirty="0" smtClean="0"/>
              <a:t>Brokerage or mutual fund statements (substitute 1099-DIV)</a:t>
            </a:r>
          </a:p>
          <a:p>
            <a:pPr lvl="1"/>
            <a:r>
              <a:rPr lang="en-US" altLang="en-US" dirty="0" smtClean="0"/>
              <a:t>Schedule K-1</a:t>
            </a:r>
          </a:p>
          <a:p>
            <a:endParaRPr lang="en-US" alt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Dividend Income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Dividends are paid out of earnings and profits from corporations</a:t>
            </a:r>
          </a:p>
          <a:p>
            <a:r>
              <a:rPr lang="en-US" altLang="en-US" dirty="0" smtClean="0"/>
              <a:t>Dividends paid to equity shareholders</a:t>
            </a:r>
          </a:p>
          <a:p>
            <a:r>
              <a:rPr lang="en-US" altLang="en-US" dirty="0" smtClean="0"/>
              <a:t>“Total ordinary dividends” includes two subsets</a:t>
            </a:r>
          </a:p>
          <a:p>
            <a:pPr lvl="1"/>
            <a:r>
              <a:rPr lang="en-US" altLang="en-US" dirty="0" smtClean="0"/>
              <a:t>Qualified dividends</a:t>
            </a:r>
          </a:p>
          <a:p>
            <a:pPr lvl="1"/>
            <a:r>
              <a:rPr lang="en-US" altLang="en-US" dirty="0" smtClean="0"/>
              <a:t>199A</a:t>
            </a:r>
            <a:r>
              <a:rPr lang="en-US" altLang="en-US" dirty="0"/>
              <a:t> dividends</a:t>
            </a:r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Dividend Income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891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Ordinary dividends that are not qualified</a:t>
            </a:r>
          </a:p>
          <a:p>
            <a:pPr lvl="1"/>
            <a:r>
              <a:rPr lang="en-US" altLang="en-US" dirty="0" smtClean="0"/>
              <a:t>Taxed at marginal tax rate</a:t>
            </a:r>
          </a:p>
          <a:p>
            <a:r>
              <a:rPr lang="en-US" altLang="en-US" dirty="0" smtClean="0"/>
              <a:t>Qualified dividend subset</a:t>
            </a:r>
          </a:p>
          <a:p>
            <a:pPr lvl="1"/>
            <a:r>
              <a:rPr lang="en-US" altLang="en-US" dirty="0" smtClean="0"/>
              <a:t>Qualify for lower capital gain tax rate</a:t>
            </a:r>
          </a:p>
          <a:p>
            <a:r>
              <a:rPr lang="en-US" altLang="en-US" dirty="0" smtClean="0"/>
              <a:t>199A dividend subset</a:t>
            </a:r>
          </a:p>
          <a:p>
            <a:pPr lvl="1"/>
            <a:r>
              <a:rPr lang="en-US" altLang="en-US" dirty="0" smtClean="0"/>
              <a:t>Qualify for qualified business income (</a:t>
            </a:r>
            <a:r>
              <a:rPr lang="en-US" altLang="en-US" dirty="0" err="1" smtClean="0"/>
              <a:t>QBI</a:t>
            </a:r>
            <a:r>
              <a:rPr lang="en-US" altLang="en-US" dirty="0" smtClean="0"/>
              <a:t>) deduction – see Standard Deduction lesson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Dividend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Capital gain dividends</a:t>
            </a:r>
          </a:p>
          <a:p>
            <a:pPr lvl="1"/>
            <a:r>
              <a:rPr lang="en-US" altLang="en-US" dirty="0" smtClean="0"/>
              <a:t>Paid by mutual funds and Real Estate Investment Trusts (REITs) </a:t>
            </a:r>
          </a:p>
          <a:p>
            <a:pPr lvl="1"/>
            <a:r>
              <a:rPr lang="en-US" altLang="en-US" dirty="0" smtClean="0"/>
              <a:t>Qualify for lower capital gain tax rate regardless of how long shares held</a:t>
            </a:r>
          </a:p>
          <a:p>
            <a:r>
              <a:rPr lang="en-US" altLang="en-US" i="1" dirty="0" smtClean="0"/>
              <a:t>Out of scope </a:t>
            </a:r>
          </a:p>
          <a:p>
            <a:pPr lvl="1"/>
            <a:r>
              <a:rPr lang="en-US" altLang="en-US" dirty="0" smtClean="0"/>
              <a:t>Section </a:t>
            </a:r>
            <a:r>
              <a:rPr lang="en-US" altLang="en-US" dirty="0"/>
              <a:t>1202 gain (</a:t>
            </a:r>
            <a:r>
              <a:rPr lang="en-US" altLang="en-US" dirty="0" smtClean="0"/>
              <a:t>box 2c)</a:t>
            </a:r>
          </a:p>
          <a:p>
            <a:pPr lvl="1"/>
            <a:r>
              <a:rPr lang="en-US" altLang="en-US" dirty="0" smtClean="0"/>
              <a:t>28% gain </a:t>
            </a:r>
            <a:r>
              <a:rPr lang="en-US" altLang="en-US" i="1" dirty="0" smtClean="0"/>
              <a:t>out of scope </a:t>
            </a:r>
            <a:r>
              <a:rPr lang="en-US" altLang="en-US" dirty="0" smtClean="0"/>
              <a:t>(box 2d) </a:t>
            </a:r>
          </a:p>
          <a:p>
            <a:pPr lvl="1"/>
            <a:r>
              <a:rPr lang="en-US" altLang="en-US" dirty="0" smtClean="0"/>
              <a:t>Liquidation distributions (boxes 9 and 10)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Interest Income</a:t>
            </a:r>
          </a:p>
          <a:p>
            <a:pPr lvl="1"/>
            <a:r>
              <a:rPr lang="en-US" dirty="0" smtClean="0"/>
              <a:t>US Savings Bonds and Treasury Obligation Interest</a:t>
            </a:r>
          </a:p>
          <a:p>
            <a:pPr lvl="1"/>
            <a:r>
              <a:rPr lang="en-US" dirty="0" smtClean="0"/>
              <a:t>Tax exempt interest</a:t>
            </a:r>
          </a:p>
          <a:p>
            <a:pPr lvl="1"/>
            <a:r>
              <a:rPr lang="en-US" dirty="0" smtClean="0"/>
              <a:t>Interest in a foreign bank account</a:t>
            </a:r>
          </a:p>
          <a:p>
            <a:pPr lvl="1"/>
            <a:r>
              <a:rPr lang="en-US" dirty="0" smtClean="0"/>
              <a:t>Early withdrawal penalty</a:t>
            </a:r>
          </a:p>
          <a:p>
            <a:pPr lvl="1"/>
            <a:r>
              <a:rPr lang="en-US" dirty="0" smtClean="0"/>
              <a:t>Impact on state return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Dividend Income</a:t>
            </a:r>
          </a:p>
          <a:p>
            <a:pPr lvl="1"/>
            <a:r>
              <a:rPr lang="en-US" dirty="0" smtClean="0"/>
              <a:t>Ordinary dividends</a:t>
            </a:r>
          </a:p>
          <a:p>
            <a:pPr lvl="1"/>
            <a:r>
              <a:rPr lang="en-US" dirty="0" smtClean="0"/>
              <a:t>Qualified dividends</a:t>
            </a:r>
          </a:p>
          <a:p>
            <a:pPr lvl="1"/>
            <a:r>
              <a:rPr lang="en-US" dirty="0" smtClean="0"/>
              <a:t>Capital Gain dividends</a:t>
            </a:r>
          </a:p>
          <a:p>
            <a:pPr lvl="1"/>
            <a:r>
              <a:rPr lang="en-US" dirty="0" err="1" smtClean="0"/>
              <a:t>Nondividend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Dividend reinvestments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and Dividend Income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1295400"/>
            <a:ext cx="3251574" cy="600164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3300" dirty="0" smtClean="0"/>
              <a:t>This lesson covers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12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1099-DIV</a:t>
            </a:r>
            <a:endParaRPr lang="en-US" dirty="0"/>
          </a:p>
        </p:txBody>
      </p:sp>
      <p:pic>
        <p:nvPicPr>
          <p:cNvPr id="7" name="Picture 6" descr="Screen Shot 2018-10-04 at 9.11.41 A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4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52800" y="457200"/>
            <a:ext cx="8594786" cy="5653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3352800"/>
            <a:ext cx="1600200" cy="381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828800"/>
            <a:ext cx="1981200" cy="206210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Box</a:t>
            </a:r>
            <a:r>
              <a:rPr lang="en-US" sz="3200" dirty="0" smtClean="0">
                <a:solidFill>
                  <a:srgbClr val="FF0000"/>
                </a:solidFill>
              </a:rPr>
              <a:t> 5 Section 199A dividends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3429000"/>
            <a:ext cx="3810000" cy="1588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72400" y="2438400"/>
            <a:ext cx="7793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OOS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0" y="2438400"/>
            <a:ext cx="7793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OOS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2400" y="4267200"/>
            <a:ext cx="7793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OOS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4267200"/>
            <a:ext cx="7793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OOS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4724400"/>
            <a:ext cx="28320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FATCA Out of Scope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5029200"/>
            <a:ext cx="152400" cy="152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77000" y="5105400"/>
            <a:ext cx="381000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65" y="1313937"/>
            <a:ext cx="8482070" cy="480926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1099-DIV Brokerage </a:t>
            </a:r>
            <a:r>
              <a:rPr lang="en-US" altLang="en-US" dirty="0"/>
              <a:t>Statement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67800" y="1676400"/>
            <a:ext cx="2514600" cy="95410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Lines 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2c – 2d  </a:t>
            </a:r>
            <a:b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</a:b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Out </a:t>
            </a:r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of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 Scope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9067800" y="3048000"/>
            <a:ext cx="2514600" cy="954107"/>
          </a:xfrm>
          <a:prstGeom prst="rect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/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Lines 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9 </a:t>
            </a:r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and 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10  </a:t>
            </a:r>
            <a:b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</a:b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Out </a:t>
            </a:r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of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 Scope</a:t>
            </a:r>
            <a:endParaRPr lang="en-US" altLang="en-US" sz="2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67800" y="4419600"/>
            <a:ext cx="2514600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FATCA filing requirement 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Out </a:t>
            </a:r>
            <a:r>
              <a:rPr lang="en-US" altLang="en-US" sz="2800" dirty="0">
                <a:solidFill>
                  <a:srgbClr val="FF0000"/>
                </a:solidFill>
                <a:cs typeface="Calibri" panose="020F0502020204030204" pitchFamily="34" charset="0"/>
              </a:rPr>
              <a:t>of</a:t>
            </a:r>
            <a:r>
              <a:rPr lang="en-US" altLang="en-US" sz="2800" dirty="0" smtClean="0">
                <a:solidFill>
                  <a:srgbClr val="FF0000"/>
                </a:solidFill>
                <a:cs typeface="Calibri" panose="020F0502020204030204" pitchFamily="34" charset="0"/>
              </a:rPr>
              <a:t> Scope</a:t>
            </a:r>
            <a:endParaRPr lang="en-US" altLang="en-US" sz="2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97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50179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Nondividend distributions</a:t>
            </a:r>
          </a:p>
          <a:p>
            <a:pPr lvl="1"/>
            <a:r>
              <a:rPr lang="en-US" dirty="0" smtClean="0"/>
              <a:t>Nontaxable distribution</a:t>
            </a:r>
          </a:p>
          <a:p>
            <a:pPr lvl="2"/>
            <a:r>
              <a:rPr lang="en-US" dirty="0" smtClean="0"/>
              <a:t>Postponed until </a:t>
            </a:r>
            <a:r>
              <a:rPr lang="en-US" dirty="0"/>
              <a:t>stock sold</a:t>
            </a:r>
            <a:endParaRPr lang="en-US" dirty="0" smtClean="0"/>
          </a:p>
          <a:p>
            <a:pPr lvl="1"/>
            <a:r>
              <a:rPr lang="en-US" dirty="0" smtClean="0"/>
              <a:t>Return of capital</a:t>
            </a:r>
          </a:p>
          <a:p>
            <a:pPr lvl="2"/>
            <a:r>
              <a:rPr lang="en-US" altLang="en-US" dirty="0" smtClean="0"/>
              <a:t>Basis reduced by nontaxable dividend amount </a:t>
            </a:r>
          </a:p>
          <a:p>
            <a:r>
              <a:rPr lang="en-US" altLang="en-US" dirty="0" smtClean="0"/>
              <a:t>Covered security – payer keeps track of basis</a:t>
            </a:r>
          </a:p>
          <a:p>
            <a:r>
              <a:rPr lang="en-US" dirty="0" smtClean="0"/>
              <a:t>Non-covered security – taxpayer must adjust basis of investment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Dividend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Reinvested dividends are taxable</a:t>
            </a:r>
          </a:p>
          <a:p>
            <a:pPr lvl="1"/>
            <a:r>
              <a:rPr lang="en-US" dirty="0" smtClean="0"/>
              <a:t>Dividends taxed and new shares purchased</a:t>
            </a:r>
          </a:p>
          <a:p>
            <a:pPr lvl="1"/>
            <a:r>
              <a:rPr lang="en-US" dirty="0" smtClean="0"/>
              <a:t>Taxable amount becomes basis of new shares purchased</a:t>
            </a:r>
          </a:p>
          <a:p>
            <a:r>
              <a:rPr lang="en-US" altLang="en-US" dirty="0" smtClean="0"/>
              <a:t>Covered security – payer adjusts basis</a:t>
            </a:r>
          </a:p>
          <a:p>
            <a:r>
              <a:rPr lang="en-US" dirty="0" smtClean="0"/>
              <a:t>Non-covered security – taxpayer must adjust basis of investment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 </a:t>
            </a:r>
            <a:r>
              <a:rPr lang="en-US" dirty="0"/>
              <a:t>Investment Income </a:t>
            </a:r>
            <a:r>
              <a:rPr lang="en-US" dirty="0" smtClean="0"/>
              <a:t>Tax (NIIT) </a:t>
            </a:r>
            <a:r>
              <a:rPr lang="en-US" b="1" dirty="0" smtClean="0"/>
              <a:t>out of scope</a:t>
            </a:r>
          </a:p>
          <a:p>
            <a:r>
              <a:rPr lang="en-US" dirty="0" smtClean="0"/>
              <a:t>3.8% net investment tax on lesser of net investment income</a:t>
            </a:r>
            <a:r>
              <a:rPr lang="en-US" b="1" dirty="0" smtClean="0"/>
              <a:t> or </a:t>
            </a:r>
            <a:r>
              <a:rPr lang="en-US" dirty="0" smtClean="0"/>
              <a:t>amount MAGI exceeds</a:t>
            </a:r>
          </a:p>
          <a:p>
            <a:pPr lvl="1"/>
            <a:r>
              <a:rPr lang="en-US" dirty="0" smtClean="0"/>
              <a:t>$250,000 MFJ and QW</a:t>
            </a:r>
          </a:p>
          <a:p>
            <a:pPr lvl="1"/>
            <a:r>
              <a:rPr lang="en-US" dirty="0" smtClean="0"/>
              <a:t>$200,000 S and </a:t>
            </a:r>
            <a:r>
              <a:rPr lang="en-US" dirty="0" err="1" smtClean="0"/>
              <a:t>HoH</a:t>
            </a:r>
            <a:endParaRPr lang="en-US" dirty="0" smtClean="0"/>
          </a:p>
          <a:p>
            <a:pPr lvl="1"/>
            <a:r>
              <a:rPr lang="en-US" dirty="0" smtClean="0"/>
              <a:t>$125,000 MFS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Net Investment Income Tax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69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To enter state tax withheld 1099-INT/DIV</a:t>
            </a:r>
          </a:p>
          <a:p>
            <a:pPr lvl="1"/>
            <a:r>
              <a:rPr lang="en-US" altLang="en-US" dirty="0" smtClean="0"/>
              <a:t>Search “state withholding” and select</a:t>
            </a:r>
          </a:p>
          <a:p>
            <a:pPr marL="576262" lvl="1" indent="0">
              <a:buNone/>
            </a:pPr>
            <a:r>
              <a:rPr lang="en-US" altLang="en-US" sz="3200" b="1" dirty="0" smtClean="0"/>
              <a:t>or</a:t>
            </a:r>
          </a:p>
          <a:p>
            <a:pPr lvl="1"/>
            <a:r>
              <a:rPr lang="en-US" altLang="en-US" dirty="0" smtClean="0"/>
              <a:t>Go to Payments and Estimates Screen</a:t>
            </a:r>
          </a:p>
          <a:p>
            <a:pPr lvl="2"/>
            <a:r>
              <a:rPr lang="en-US" altLang="en-US" dirty="0" smtClean="0"/>
              <a:t>Carries to Schedule A and State Returns</a:t>
            </a:r>
          </a:p>
          <a:p>
            <a:pPr lvl="2"/>
            <a:r>
              <a:rPr lang="en-US" altLang="en-US" dirty="0"/>
              <a:t>Can add more state withholding entries</a:t>
            </a:r>
          </a:p>
          <a:p>
            <a:pPr lvl="2"/>
            <a:r>
              <a:rPr lang="en-US" altLang="en-US" dirty="0"/>
              <a:t>Don’t duplicate state tax from W-2, 1099-R or </a:t>
            </a:r>
            <a:r>
              <a:rPr lang="en-US" altLang="en-US" dirty="0" err="1"/>
              <a:t>1099G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or Dividend State Tax Withheld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48800" y="4114800"/>
            <a:ext cx="609600" cy="2286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b="0" dirty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When private activity bond (PAB) interest entered on 1099-INT/DIV</a:t>
            </a:r>
          </a:p>
          <a:p>
            <a:pPr lvl="1"/>
            <a:r>
              <a:rPr lang="en-US" altLang="en-US" dirty="0" smtClean="0"/>
              <a:t>Can now be entered on the 1099-INT or -DIV entry screen</a:t>
            </a:r>
          </a:p>
          <a:p>
            <a:r>
              <a:rPr lang="en-US" altLang="en-US" dirty="0" smtClean="0"/>
              <a:t>May generate alternative minimum tax (AMT)</a:t>
            </a:r>
          </a:p>
          <a:p>
            <a:r>
              <a:rPr lang="en-US" altLang="en-US" dirty="0" smtClean="0"/>
              <a:t>If AMT applies return is out of scope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Activity Bond Interest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67697" y="4648200"/>
            <a:ext cx="4202014" cy="15373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50000"/>
                </a:schemeClr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53600" y="1224062"/>
            <a:ext cx="19050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4012 Tab 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65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62467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Review Intake Booklet for interest or dividends</a:t>
            </a:r>
          </a:p>
          <a:p>
            <a:r>
              <a:rPr lang="en-US" altLang="en-US" dirty="0"/>
              <a:t>Verify interest or dividend </a:t>
            </a:r>
            <a:r>
              <a:rPr lang="en-US" altLang="en-US" dirty="0" smtClean="0"/>
              <a:t>income entered </a:t>
            </a:r>
            <a:r>
              <a:rPr lang="en-US" altLang="en-US" dirty="0"/>
              <a:t>correctly</a:t>
            </a:r>
          </a:p>
          <a:p>
            <a:pPr lvl="1"/>
            <a:r>
              <a:rPr lang="en-US" altLang="en-US" dirty="0"/>
              <a:t>Including</a:t>
            </a:r>
            <a:r>
              <a:rPr lang="en-US" altLang="en-US" dirty="0" smtClean="0"/>
              <a:t> interest </a:t>
            </a:r>
            <a:r>
              <a:rPr lang="en-US" altLang="en-US" dirty="0"/>
              <a:t>or dividend received </a:t>
            </a:r>
            <a:r>
              <a:rPr lang="en-US" altLang="en-US" dirty="0" smtClean="0"/>
              <a:t>without paperwork</a:t>
            </a:r>
          </a:p>
          <a:p>
            <a:r>
              <a:rPr lang="en-US" altLang="en-US" dirty="0" smtClean="0"/>
              <a:t>Review for state adjustments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</a:t>
            </a:r>
            <a:r>
              <a:rPr lang="en-US" dirty="0" smtClean="0"/>
              <a:t>Review Interest and </a:t>
            </a:r>
            <a:r>
              <a:rPr lang="en-US" dirty="0"/>
              <a:t>Dividend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94211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Compare to prior year</a:t>
            </a:r>
          </a:p>
          <a:p>
            <a:pPr lvl="1"/>
            <a:r>
              <a:rPr lang="en-US" altLang="en-US" smtClean="0"/>
              <a:t>Missing accounts</a:t>
            </a:r>
          </a:p>
          <a:p>
            <a:r>
              <a:rPr lang="en-US" altLang="en-US" smtClean="0"/>
              <a:t>Foreign tax credit or deduction</a:t>
            </a:r>
          </a:p>
          <a:p>
            <a:r>
              <a:rPr lang="en-US" altLang="en-US" smtClean="0"/>
              <a:t>Review for any missing interest or dividends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Review Interest and Dividend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True or False?</a:t>
            </a:r>
          </a:p>
          <a:p>
            <a:pPr>
              <a:buNone/>
            </a:pPr>
            <a:r>
              <a:rPr lang="en-US" altLang="en-US" dirty="0" smtClean="0"/>
              <a:t>Dividends </a:t>
            </a:r>
            <a:r>
              <a:rPr lang="en-US" altLang="en-US" dirty="0"/>
              <a:t>reinvested in</a:t>
            </a:r>
            <a:r>
              <a:rPr lang="en-US" altLang="en-US" dirty="0" smtClean="0"/>
              <a:t> additional </a:t>
            </a:r>
            <a:r>
              <a:rPr lang="en-US" altLang="en-US" dirty="0"/>
              <a:t>shares are not </a:t>
            </a:r>
            <a:r>
              <a:rPr lang="en-US" altLang="en-US" dirty="0" smtClean="0"/>
              <a:t>taxable</a:t>
            </a:r>
          </a:p>
          <a:p>
            <a:pPr lvl="1">
              <a:buNone/>
            </a:pPr>
            <a:r>
              <a:rPr lang="en-US" altLang="en-US" dirty="0">
                <a:solidFill>
                  <a:srgbClr val="0000FF"/>
                </a:solidFill>
              </a:rPr>
              <a:t>False –</a:t>
            </a:r>
            <a:r>
              <a:rPr lang="en-US" altLang="en-US" dirty="0" smtClean="0">
                <a:solidFill>
                  <a:srgbClr val="0000FF"/>
                </a:solidFill>
              </a:rPr>
              <a:t> reinvested dividends are taxable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Income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1099-INT and 1099-OID</a:t>
            </a:r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Income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True or False?</a:t>
            </a:r>
          </a:p>
          <a:p>
            <a:pPr>
              <a:buNone/>
            </a:pPr>
            <a:r>
              <a:rPr lang="en-US" altLang="en-US" dirty="0" smtClean="0"/>
              <a:t>Payers </a:t>
            </a:r>
            <a:r>
              <a:rPr lang="en-US" altLang="en-US" dirty="0"/>
              <a:t>of dividends</a:t>
            </a:r>
            <a:r>
              <a:rPr lang="en-US" altLang="en-US" dirty="0" smtClean="0"/>
              <a:t> less </a:t>
            </a:r>
            <a:r>
              <a:rPr lang="en-US" altLang="en-US" dirty="0"/>
              <a:t>than $10 don’t have to issue </a:t>
            </a:r>
            <a:r>
              <a:rPr lang="en-US" altLang="en-US" dirty="0" smtClean="0"/>
              <a:t>1099</a:t>
            </a:r>
          </a:p>
          <a:p>
            <a:pPr lvl="1">
              <a:buNone/>
            </a:pPr>
            <a:r>
              <a:rPr lang="en-US" altLang="en-US" dirty="0">
                <a:solidFill>
                  <a:srgbClr val="0000FF"/>
                </a:solidFill>
              </a:rPr>
              <a:t>True – same rule as for interest payers</a:t>
            </a:r>
          </a:p>
          <a:p>
            <a:pPr>
              <a:buNone/>
            </a:pPr>
            <a:r>
              <a:rPr lang="en-US" altLang="en-US" dirty="0"/>
              <a:t>Taxpayers</a:t>
            </a:r>
            <a:r>
              <a:rPr lang="en-US" altLang="en-US" dirty="0" smtClean="0"/>
              <a:t> are not required to </a:t>
            </a:r>
            <a:r>
              <a:rPr lang="en-US" altLang="en-US" dirty="0"/>
              <a:t>report dividends if they </a:t>
            </a:r>
            <a:r>
              <a:rPr lang="en-US" altLang="en-US" dirty="0" smtClean="0"/>
              <a:t>do not receive Form 1099-DIV</a:t>
            </a:r>
          </a:p>
          <a:p>
            <a:pPr lvl="1">
              <a:buNone/>
            </a:pPr>
            <a:r>
              <a:rPr lang="en-US" altLang="en-US" dirty="0">
                <a:solidFill>
                  <a:srgbClr val="0000FF"/>
                </a:solidFill>
              </a:rPr>
              <a:t>False – all income must be reported on the tax return 	</a:t>
            </a:r>
            <a:r>
              <a:rPr lang="en-US" alt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Income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Interest and Dividends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Comprehensive Topics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04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Taxpayers receiving interest from seller-financed mortgage must report interest income </a:t>
            </a:r>
          </a:p>
          <a:p>
            <a:pPr lvl="1"/>
            <a:r>
              <a:rPr lang="en-US" altLang="en-US" dirty="0" smtClean="0"/>
              <a:t>Return must include buyer’s name, address, and SSN</a:t>
            </a:r>
          </a:p>
          <a:p>
            <a:pPr lvl="1"/>
            <a:r>
              <a:rPr lang="en-US" altLang="en-US" dirty="0"/>
              <a:t>Find </a:t>
            </a:r>
            <a:r>
              <a:rPr lang="en-US" altLang="en-US" dirty="0" smtClean="0"/>
              <a:t>Seller Financed </a:t>
            </a:r>
            <a:r>
              <a:rPr lang="en-US" altLang="en-US" dirty="0"/>
              <a:t>Mortgage </a:t>
            </a:r>
            <a:r>
              <a:rPr lang="en-US" altLang="en-US" dirty="0" smtClean="0"/>
              <a:t>Interest in Volunteer Resource Guide (Pub 4012) Tab D for TaxSlayer entries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Seller-financed </a:t>
            </a:r>
            <a:r>
              <a:rPr lang="en-US" altLang="en-US" dirty="0" smtClean="0"/>
              <a:t>Mortgage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37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Taxpayers with interest or signature authority in foreign bank accounts must disclose</a:t>
            </a:r>
          </a:p>
          <a:p>
            <a:r>
              <a:rPr lang="en-US" dirty="0" smtClean="0"/>
              <a:t>Taxpayers with foreign trusts must disclose</a:t>
            </a:r>
          </a:p>
          <a:p>
            <a:pPr lvl="1"/>
            <a:r>
              <a:rPr lang="en-US" dirty="0" smtClean="0"/>
              <a:t>Beneficiary, grantor or transferor</a:t>
            </a:r>
          </a:p>
          <a:p>
            <a:r>
              <a:rPr lang="en-US" altLang="en-US" dirty="0">
                <a:cs typeface="Calibri" panose="020F0502020204030204" pitchFamily="34" charset="0"/>
              </a:rPr>
              <a:t>Does not matter whether current income or not – must report the </a:t>
            </a:r>
            <a:r>
              <a:rPr lang="en-US" altLang="en-US" dirty="0" smtClean="0">
                <a:cs typeface="Calibri" panose="020F0502020204030204" pitchFamily="34" charset="0"/>
              </a:rPr>
              <a:t>account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Refer to paid preparer</a:t>
            </a:r>
          </a:p>
          <a:p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Foreign Account or Foreign Trusts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24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10649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dirty="0" smtClean="0"/>
              <a:t>Special Note</a:t>
            </a:r>
          </a:p>
          <a:p>
            <a:r>
              <a:rPr lang="en-US" altLang="en-US" dirty="0" smtClean="0"/>
              <a:t>If any FATCA box is checked </a:t>
            </a:r>
            <a:r>
              <a:rPr lang="en-US" altLang="en-US" b="1" dirty="0" smtClean="0"/>
              <a:t>or</a:t>
            </a:r>
            <a:r>
              <a:rPr lang="en-US" altLang="en-US" dirty="0" smtClean="0"/>
              <a:t> if taxpayer has foreign accounts or financial assets $50,000 or more</a:t>
            </a:r>
          </a:p>
          <a:p>
            <a:pPr lvl="1"/>
            <a:r>
              <a:rPr lang="en-US" altLang="en-US" dirty="0" smtClean="0"/>
              <a:t>Advise taxpayer of substantial penalties for not filing the required forms</a:t>
            </a:r>
          </a:p>
          <a:p>
            <a:pPr lvl="1"/>
            <a:r>
              <a:rPr lang="en-US" altLang="en-US" dirty="0" smtClean="0"/>
              <a:t>Refer taxpayer to paid preparer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Foreign Accounts or Specified Financial Assets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Interest and Dividend Income</a:t>
            </a:r>
          </a:p>
        </p:txBody>
      </p:sp>
      <p:sp>
        <p:nvSpPr>
          <p:cNvPr id="12" name="Content Placeholder 4"/>
          <p:cNvSpPr>
            <a:spLocks noGrp="1"/>
          </p:cNvSpPr>
          <p:nvPr/>
        </p:nvSpPr>
        <p:spPr>
          <a:xfrm>
            <a:off x="3271815" y="2530042"/>
            <a:ext cx="2960039" cy="91440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Comments</a:t>
            </a:r>
          </a:p>
        </p:txBody>
      </p:sp>
      <p:sp>
        <p:nvSpPr>
          <p:cNvPr id="13" name="Content Placeholder 6"/>
          <p:cNvSpPr>
            <a:spLocks noGrp="1"/>
          </p:cNvSpPr>
          <p:nvPr/>
        </p:nvSpPr>
        <p:spPr>
          <a:xfrm>
            <a:off x="4784051" y="4271847"/>
            <a:ext cx="302895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Questions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060651" y="4115844"/>
            <a:ext cx="859536" cy="1446756"/>
          </a:xfrm>
          <a:prstGeom prst="rect">
            <a:avLst/>
          </a:prstGeom>
        </p:spPr>
      </p:pic>
      <p:pic>
        <p:nvPicPr>
          <p:cNvPr id="15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453162" y="2063157"/>
            <a:ext cx="685800" cy="1522780"/>
          </a:xfrm>
          <a:prstGeom prst="rect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Interest income accrues on</a:t>
            </a:r>
          </a:p>
          <a:p>
            <a:pPr lvl="1"/>
            <a:r>
              <a:rPr lang="en-US" altLang="en-US" dirty="0" smtClean="0"/>
              <a:t>Bank and credit union deposits</a:t>
            </a:r>
          </a:p>
          <a:p>
            <a:pPr lvl="1"/>
            <a:r>
              <a:rPr lang="en-US" altLang="en-US" dirty="0" smtClean="0"/>
              <a:t>Bonds </a:t>
            </a:r>
          </a:p>
          <a:p>
            <a:pPr lvl="2"/>
            <a:r>
              <a:rPr lang="en-US" altLang="en-US" dirty="0" smtClean="0"/>
              <a:t>corporate or government</a:t>
            </a:r>
          </a:p>
          <a:p>
            <a:pPr lvl="1"/>
            <a:r>
              <a:rPr lang="en-US" altLang="en-US" dirty="0" smtClean="0"/>
              <a:t>Loans</a:t>
            </a:r>
          </a:p>
          <a:p>
            <a:r>
              <a:rPr lang="en-US" altLang="en-US" dirty="0" smtClean="0"/>
              <a:t>Interest is unearned income</a:t>
            </a:r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156B0B-8150-401A-B2CB-D0049ED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Interest received from institutions reported on</a:t>
            </a:r>
          </a:p>
          <a:p>
            <a:pPr lvl="1"/>
            <a:r>
              <a:rPr lang="en-US" altLang="en-US" dirty="0" smtClean="0"/>
              <a:t>Form 1099-INT 	</a:t>
            </a:r>
          </a:p>
          <a:p>
            <a:pPr lvl="1"/>
            <a:r>
              <a:rPr lang="en-US" altLang="en-US" dirty="0" smtClean="0"/>
              <a:t>1099-OID</a:t>
            </a:r>
          </a:p>
          <a:p>
            <a:pPr lvl="2"/>
            <a:r>
              <a:rPr lang="en-US" altLang="en-US" dirty="0" smtClean="0"/>
              <a:t>Report as regular interest</a:t>
            </a:r>
          </a:p>
          <a:p>
            <a:pPr lvl="2"/>
            <a:r>
              <a:rPr lang="en-US" altLang="en-US" dirty="0" smtClean="0"/>
              <a:t>Out of scope if requires OID adjustment </a:t>
            </a:r>
          </a:p>
          <a:p>
            <a:pPr lvl="1"/>
            <a:r>
              <a:rPr lang="en-US" altLang="en-US" dirty="0" smtClean="0"/>
              <a:t>Brokerage Statement</a:t>
            </a:r>
          </a:p>
          <a:p>
            <a:pPr lvl="1"/>
            <a:r>
              <a:rPr lang="en-US" altLang="en-US" dirty="0" smtClean="0"/>
              <a:t>Schedule K-1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Interest Income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TaxSlayer</a:t>
            </a:r>
            <a:r>
              <a:rPr lang="en-US" dirty="0" smtClean="0"/>
              <a:t> 1099-OID entry section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Income</a:t>
            </a:r>
            <a:endParaRPr lang="en-US" dirty="0"/>
          </a:p>
        </p:txBody>
      </p:sp>
      <p:pic>
        <p:nvPicPr>
          <p:cNvPr id="6" name="Picture 5" descr="Screen Shot 2018-12-01 at 12.03.2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2438400"/>
            <a:ext cx="7548563" cy="3487348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600200" y="4419600"/>
            <a:ext cx="4419600" cy="4455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No form issued if interest received from</a:t>
            </a:r>
          </a:p>
          <a:p>
            <a:pPr lvl="1"/>
            <a:r>
              <a:rPr lang="en-US" altLang="en-US" dirty="0" smtClean="0"/>
              <a:t>Seller financed mortgage interest income – see comprehensive topics at end of this lesson</a:t>
            </a:r>
          </a:p>
          <a:p>
            <a:pPr lvl="1"/>
            <a:r>
              <a:rPr lang="en-US" altLang="en-US" dirty="0" smtClean="0"/>
              <a:t>Private or foreign payer</a:t>
            </a:r>
          </a:p>
          <a:p>
            <a:pPr lvl="1"/>
            <a:r>
              <a:rPr lang="en-US" altLang="en-US" dirty="0" smtClean="0"/>
              <a:t>Interest less than $10</a:t>
            </a:r>
          </a:p>
          <a:p>
            <a:r>
              <a:rPr lang="en-US" altLang="en-US" dirty="0" smtClean="0"/>
              <a:t>All interest must be entered on return</a:t>
            </a:r>
          </a:p>
          <a:p>
            <a:pPr lvl="1"/>
            <a:r>
              <a:rPr lang="en-US" altLang="en-US" dirty="0" smtClean="0"/>
              <a:t>Even if no reporting document received</a:t>
            </a:r>
          </a:p>
          <a:p>
            <a:pPr lvl="1"/>
            <a:r>
              <a:rPr lang="en-US" altLang="en-US" dirty="0" smtClean="0"/>
              <a:t>Including tax-exempt interest</a:t>
            </a:r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Interest Income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NTTC Training - </a:t>
            </a:r>
            <a:r>
              <a:rPr lang="en-US" dirty="0" smtClean="0"/>
              <a:t>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3DB30-7DCD-419A-B7FF-3D32CE44F6A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All </a:t>
            </a:r>
            <a:r>
              <a:rPr lang="en-US" altLang="en-US" dirty="0"/>
              <a:t>interest</a:t>
            </a:r>
            <a:r>
              <a:rPr lang="en-US" altLang="en-US" dirty="0" smtClean="0"/>
              <a:t> taxable except</a:t>
            </a:r>
          </a:p>
          <a:p>
            <a:pPr lvl="1"/>
            <a:r>
              <a:rPr lang="en-US" altLang="en-US" dirty="0"/>
              <a:t>State or municipal </a:t>
            </a:r>
            <a:r>
              <a:rPr lang="en-US" altLang="en-US" dirty="0" smtClean="0"/>
              <a:t>obligations</a:t>
            </a:r>
          </a:p>
          <a:p>
            <a:pPr lvl="2"/>
            <a:r>
              <a:rPr lang="en-US" altLang="en-US" dirty="0" smtClean="0"/>
              <a:t>Other state municipal bonds may be taxable to state of residence</a:t>
            </a:r>
          </a:p>
          <a:p>
            <a:r>
              <a:rPr lang="en-US" altLang="en-US" dirty="0" smtClean="0"/>
              <a:t>U.S</a:t>
            </a:r>
            <a:r>
              <a:rPr lang="en-US" altLang="en-US" dirty="0"/>
              <a:t>. </a:t>
            </a:r>
            <a:r>
              <a:rPr lang="en-US" altLang="en-US" dirty="0" smtClean="0"/>
              <a:t>obligations: T</a:t>
            </a:r>
            <a:r>
              <a:rPr lang="en-US" altLang="en-US" dirty="0"/>
              <a:t>-Bills, Savings Bonds, etc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Taxable on federal return</a:t>
            </a:r>
          </a:p>
          <a:p>
            <a:pPr lvl="2"/>
            <a:r>
              <a:rPr lang="en-US" altLang="en-US" dirty="0" smtClean="0"/>
              <a:t>Exception: Certain EE or I bonds used for education expense </a:t>
            </a:r>
          </a:p>
          <a:p>
            <a:pPr lvl="3"/>
            <a:r>
              <a:rPr lang="en-US" altLang="en-US" dirty="0" smtClean="0"/>
              <a:t>Out of scope</a:t>
            </a:r>
          </a:p>
          <a:p>
            <a:pPr lvl="1"/>
            <a:r>
              <a:rPr lang="en-US" altLang="en-US" dirty="0" smtClean="0"/>
              <a:t>Exempt on state return</a:t>
            </a:r>
            <a:endParaRPr lang="en-US" alt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Interest Income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Early withdrawal penalty adjustment</a:t>
            </a:r>
          </a:p>
          <a:p>
            <a:pPr lvl="1"/>
            <a:r>
              <a:rPr lang="en-US" dirty="0" smtClean="0"/>
              <a:t>Penalty assessed on deferred interest account when funds withdrawn before maturity</a:t>
            </a:r>
          </a:p>
          <a:p>
            <a:pPr lvl="1"/>
            <a:r>
              <a:rPr lang="en-US" dirty="0" smtClean="0"/>
              <a:t>Penalty subtracted from AGI as adjustment to income</a:t>
            </a:r>
          </a:p>
          <a:p>
            <a:pPr lvl="1"/>
            <a:r>
              <a:rPr lang="en-US" dirty="0" smtClean="0"/>
              <a:t>Penalty located in box 2 1099-INT/DIV  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Income Early Withdrawal Penalty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2179</Words>
  <Application>Microsoft Macintosh PowerPoint</Application>
  <PresentationFormat>Custom</PresentationFormat>
  <Paragraphs>344</Paragraphs>
  <Slides>35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2018 Templet</vt:lpstr>
      <vt:lpstr>Interest and Dividend Income </vt:lpstr>
      <vt:lpstr>Interest and Dividend Income</vt:lpstr>
      <vt:lpstr>Interest Income</vt:lpstr>
      <vt:lpstr>Interest Income</vt:lpstr>
      <vt:lpstr>Interest Income</vt:lpstr>
      <vt:lpstr>Interest Income</vt:lpstr>
      <vt:lpstr>Interest Income</vt:lpstr>
      <vt:lpstr>Interest Income</vt:lpstr>
      <vt:lpstr>Interest Income Early Withdrawal Penalty</vt:lpstr>
      <vt:lpstr>1099 – INT</vt:lpstr>
      <vt:lpstr>Interest Income – Sample Brokerage Statement</vt:lpstr>
      <vt:lpstr>Bond Premium or Discount</vt:lpstr>
      <vt:lpstr>Interview</vt:lpstr>
      <vt:lpstr>Interest Income Quiz</vt:lpstr>
      <vt:lpstr>Dividend Income</vt:lpstr>
      <vt:lpstr>Dividend Income </vt:lpstr>
      <vt:lpstr>Dividend Income</vt:lpstr>
      <vt:lpstr>Dividend Income</vt:lpstr>
      <vt:lpstr>Dividend Income</vt:lpstr>
      <vt:lpstr>1099-DIV</vt:lpstr>
      <vt:lpstr>1099-DIV Brokerage Statement</vt:lpstr>
      <vt:lpstr>Dividend Income</vt:lpstr>
      <vt:lpstr>Dividend Income</vt:lpstr>
      <vt:lpstr>Net Investment Income Tax</vt:lpstr>
      <vt:lpstr>Interest or Dividend State Tax Withheld</vt:lpstr>
      <vt:lpstr>Private Activity Bond Interest</vt:lpstr>
      <vt:lpstr>Quality Review Interest and Dividend Income</vt:lpstr>
      <vt:lpstr>Quality Review Interest and Dividend Income</vt:lpstr>
      <vt:lpstr>Dividend Income Quiz</vt:lpstr>
      <vt:lpstr>Dividend Income Quiz</vt:lpstr>
      <vt:lpstr>Comprehensive Topics </vt:lpstr>
      <vt:lpstr>Seller-financed Mortgage Interest</vt:lpstr>
      <vt:lpstr>Foreign Account or Foreign Trusts</vt:lpstr>
      <vt:lpstr>Foreign Accounts or Specified Financial Assets</vt:lpstr>
      <vt:lpstr>Interest and Dividend Income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2018-12-21T05:05:06Z</dcterms:created>
  <dcterms:modified xsi:type="dcterms:W3CDTF">2018-12-21T05:06:44Z</dcterms:modified>
</cp:coreProperties>
</file>